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Vishalini" initials="V" lastIdx="1" clrIdx="0"/>
  <p:cmAuthor id="2" name="K JASWANTH" initials="KJ" lastIdx="2" clrIdx="1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E86A1C"/>
    <a:srgbClr val="9BA8B7"/>
  </p:clrMru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0554" autoAdjust="0"/>
    <p:restoredTop sz="91656" autoAdjust="0"/>
  </p:normalViewPr>
  <p:slideViewPr>
    <p:cSldViewPr snapToGrid="0">
      <p:cViewPr varScale="1">
        <p:scale>
          <a:sx n="78" d="100"/>
          <a:sy n="78" d="100"/>
        </p:scale>
        <p:origin x="108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commentAuthors" Target="commentAuthors.xml"/><Relationship Id="rId2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22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7D0F5C1A-E8E2-4DD7-B3AA-6DA1CE253715}" type="datetimeFigureOut">
              <a:rPr lang="en-IN" smtClean="0"/>
              <a:t>12-05-2022</a:t>
            </a:fld>
            <a:endParaRPr lang="en-IN"/>
          </a:p>
        </p:txBody>
      </p:sp>
      <p:sp>
        <p:nvSpPr>
          <p:cNvPr id="1048723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24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5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2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27814C59-04C1-4840-9993-782B65C4E1E4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7814C59-04C1-4840-9993-782B65C4E1E4}" type="slidenum">
              <a:rPr lang="en-IN" smtClean="0"/>
              <a:t>22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38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algn="l" indent="0" marL="0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 lang="en-US"/>
          </a:p>
        </p:txBody>
      </p:sp>
      <p:sp>
        <p:nvSpPr>
          <p:cNvPr id="10486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184DA70-C731-4C70-880D-CCD4705E623C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  <p:cxnSp>
        <p:nvCxnSpPr>
          <p:cNvPr id="3145740" name="Straight Connector 15"/>
          <p:cNvCxnSpPr>
            <a:cxnSpLocks/>
          </p:cNvCxnSpPr>
          <p:nvPr/>
        </p:nvCxnSpPr>
        <p:spPr>
          <a:xfrm flipH="1">
            <a:off x="8228012" y="8467"/>
            <a:ext cx="3810000" cy="3810000"/>
          </a:xfrm>
          <a:prstGeom prst="line"/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1" name="Straight Connector 16"/>
          <p:cNvCxnSpPr>
            <a:cxnSpLocks/>
          </p:cNvCxnSpPr>
          <p:nvPr/>
        </p:nvCxnSpPr>
        <p:spPr>
          <a:xfrm flipH="1">
            <a:off x="6108170" y="91545"/>
            <a:ext cx="6080655" cy="6080655"/>
          </a:xfrm>
          <a:prstGeom prst="line"/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Connector 18"/>
          <p:cNvCxnSpPr>
            <a:cxnSpLocks/>
          </p:cNvCxnSpPr>
          <p:nvPr/>
        </p:nvCxnSpPr>
        <p:spPr>
          <a:xfrm flipH="1">
            <a:off x="7235825" y="228600"/>
            <a:ext cx="4953000" cy="4953000"/>
          </a:xfrm>
          <a:prstGeom prst="line"/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3" name="Straight Connector 20"/>
          <p:cNvCxnSpPr>
            <a:cxnSpLocks/>
          </p:cNvCxnSpPr>
          <p:nvPr/>
        </p:nvCxnSpPr>
        <p:spPr>
          <a:xfrm flipH="1">
            <a:off x="7335837" y="32278"/>
            <a:ext cx="4852989" cy="4852989"/>
          </a:xfrm>
          <a:prstGeom prst="line"/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4" name="Straight Connector 22"/>
          <p:cNvCxnSpPr>
            <a:cxnSpLocks/>
          </p:cNvCxnSpPr>
          <p:nvPr/>
        </p:nvCxnSpPr>
        <p:spPr>
          <a:xfrm flipH="1">
            <a:off x="7845426" y="609601"/>
            <a:ext cx="4343399" cy="4343399"/>
          </a:xfrm>
          <a:prstGeom prst="line"/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1" name="Picture Placeholder 2"/>
          <p:cNvSpPr>
            <a:spLocks noChangeAspect="1" noGrp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9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indent="0" marL="0">
              <a:buFontTx/>
              <a:buNone/>
              <a:defRPr sz="1600"/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9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b="0" cap="all"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8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algn="l" indent="0" marL="0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b="0" cap="all"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8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indent="0" marL="0">
              <a:buFontTx/>
              <a:buNone/>
            </a:lvl1pPr>
            <a:lvl2pPr indent="0" marL="457200">
              <a:buFontTx/>
              <a:buNone/>
            </a:lvl2pPr>
            <a:lvl3pPr indent="0" marL="914400">
              <a:buFontTx/>
              <a:buNone/>
            </a:lvl3pPr>
            <a:lvl4pPr indent="0" marL="1371600">
              <a:buFontTx/>
              <a:buNone/>
            </a:lvl4pPr>
            <a:lvl5pPr indent="0" marL="182880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4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algn="l" indent="0" marL="0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88" name="TextBox 13"/>
          <p:cNvSpPr txBox="1"/>
          <p:nvPr/>
        </p:nvSpPr>
        <p:spPr>
          <a:xfrm>
            <a:off x="531812" y="812222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89" name="TextBox 14"/>
          <p:cNvSpPr txBox="1"/>
          <p:nvPr/>
        </p:nvSpPr>
        <p:spPr>
          <a:xfrm>
            <a:off x="10285412" y="276860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dt="0" ftr="0" hdr="0"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b="0" cap="all" sz="32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algn="l" indent="0" marL="0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b="0" cap="all"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0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anchor="b" bIns="45720" lIns="91440" rIns="91440" rtlCol="0" tIns="45720" vert="horz">
            <a:normAutofit/>
          </a:bodyPr>
          <a:lstStyle>
            <a:lvl1pPr>
              <a:buNone/>
              <a:defRPr b="0" cap="all" dirty="0" sz="2400" lang="en-US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704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708" name="TextBox 10"/>
          <p:cNvSpPr txBox="1"/>
          <p:nvPr/>
        </p:nvSpPr>
        <p:spPr>
          <a:xfrm>
            <a:off x="531812" y="812222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09" name="TextBox 11"/>
          <p:cNvSpPr txBox="1"/>
          <p:nvPr/>
        </p:nvSpPr>
        <p:spPr>
          <a:xfrm>
            <a:off x="10285412" y="2768601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dt="0" ftr="0" hdr="0"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 bIns="45720" lIns="91440" rIns="91440" rtlCol="0" tIns="45720" vert="horz">
            <a:normAutofit/>
          </a:bodyPr>
          <a:lstStyle>
            <a:lvl1pPr>
              <a:defRPr b="0" dirty="0" lang="en-US"/>
            </a:lvl1pPr>
          </a:lstStyle>
          <a:p>
            <a:pPr lvl="0" marL="0"/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anchor="b" bIns="45720" lIns="91440" rIns="91440" rtlCol="0" tIns="45720" vert="horz">
            <a:normAutofit/>
          </a:bodyPr>
          <a:lstStyle>
            <a:lvl1pPr>
              <a:buNone/>
              <a:defRPr b="0" cap="all" dirty="0" sz="2400" lang="en-US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48660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6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/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anchor="t"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b="0" cap="all" sz="36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65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algn="l" indent="0" marL="0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7669AF7-7BEB-44E4-9852-375E34362B5B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97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8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70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1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indent="0" marL="0">
              <a:buNone/>
              <a:defRPr b="0" sz="2800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3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67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7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9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775B394-D9F9-4F0C-B15D-605F45CB9E9F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59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9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9667345-2558-425A-8533-9BFDBCE15005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b="0" sz="24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711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  <p:hf dt="0" ftr="0" hdr="0" sldNu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b="0" sz="2800"/>
            </a:lvl1pPr>
          </a:lstStyle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653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dirty="0" lang="en-US"/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907D986-8816-4272-A432-0437A28A9828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65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algn="l"/>
            <a:endParaRPr dirty="0" lang="en-US"/>
          </a:p>
        </p:txBody>
      </p:sp>
      <p:sp>
        <p:nvSpPr>
          <p:cNvPr id="104865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3145728" name="Straight Connector 7"/>
            <p:cNvCxnSpPr>
              <a:cxnSpLocks/>
            </p:cNvCxnSpPr>
            <p:nvPr/>
          </p:nvCxnSpPr>
          <p:spPr>
            <a:xfrm flipH="1">
              <a:off x="11276012" y="2963333"/>
              <a:ext cx="912814" cy="912812"/>
            </a:xfrm>
            <a:prstGeom prst="line"/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8"/>
            <p:cNvCxnSpPr>
              <a:cxnSpLocks/>
            </p:cNvCxnSpPr>
            <p:nvPr/>
          </p:nvCxnSpPr>
          <p:spPr>
            <a:xfrm flipH="1">
              <a:off x="9206969" y="3190344"/>
              <a:ext cx="2981857" cy="2981856"/>
            </a:xfrm>
            <a:prstGeom prst="line"/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0" name="Straight Connector 9"/>
            <p:cNvCxnSpPr>
              <a:cxnSpLocks/>
            </p:cNvCxnSpPr>
            <p:nvPr/>
          </p:nvCxnSpPr>
          <p:spPr>
            <a:xfrm flipH="1">
              <a:off x="10292292" y="3285067"/>
              <a:ext cx="1896534" cy="1896533"/>
            </a:xfrm>
            <a:prstGeom prst="line"/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10"/>
            <p:cNvCxnSpPr>
              <a:cxnSpLocks/>
            </p:cNvCxnSpPr>
            <p:nvPr/>
          </p:nvCxnSpPr>
          <p:spPr>
            <a:xfrm flipH="1">
              <a:off x="10443103" y="3131080"/>
              <a:ext cx="1745722" cy="1745720"/>
            </a:xfrm>
            <a:prstGeom prst="line"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2" name="Straight Connector 11"/>
            <p:cNvCxnSpPr>
              <a:cxnSpLocks/>
            </p:cNvCxnSpPr>
            <p:nvPr/>
          </p:nvCxnSpPr>
          <p:spPr>
            <a:xfrm flipH="1">
              <a:off x="10918826" y="3683001"/>
              <a:ext cx="1270001" cy="1269999"/>
            </a:xfrm>
            <a:prstGeom prst="line"/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/>
          <a:effectLst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/>
        </p:spPr>
        <p:txBody>
          <a:bodyPr anchor="t" bIns="45720" lIns="91440" rIns="91440" rtlCol="0" tIns="45720" vert="horz"/>
          <a:lstStyle>
            <a:lvl1pPr algn="r">
              <a:defRPr b="0" sz="100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5/12/2022</a:t>
            </a:fld>
            <a:endParaRPr dirty="0"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/>
        </p:spPr>
        <p:txBody>
          <a:bodyPr anchor="t" bIns="45720" lIns="91440" rIns="91440" rtlCol="0" tIns="45720" vert="horz"/>
          <a:lstStyle>
            <a:lvl1pPr algn="l">
              <a:defRPr b="0" sz="100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dirty="0"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b="0" sz="320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lvl1pPr algn="l" defTabSz="457200" eaLnBrk="1" hangingPunct="1" latinLnBrk="0" rtl="0">
        <a:spcBef>
          <a:spcPct val="0"/>
        </a:spcBef>
        <a:buNone/>
        <a:defRPr cap="all" sz="3600" kern="1200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285750" latinLnBrk="0" marL="28575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20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8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algn="l" defTabSz="457200" eaLnBrk="1" hangingPunct="1" indent="-285750" latinLnBrk="0" marL="120015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6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algn="l" defTabSz="457200" eaLnBrk="1" hangingPunct="1" indent="-171450" latinLnBrk="0" marL="154305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algn="l" defTabSz="457200" eaLnBrk="1" hangingPunct="1" indent="-171450" latinLnBrk="0" marL="200025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cap="none" sz="1400" kern="1200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ctrTitle" idx="4294967295"/>
          </p:nvPr>
        </p:nvSpPr>
        <p:spPr>
          <a:xfrm>
            <a:off x="685082" y="1067569"/>
            <a:ext cx="5335588" cy="2911475"/>
          </a:xfrm>
        </p:spPr>
        <p:txBody>
          <a:bodyPr anchor="t" bIns="45720" lIns="91440" rIns="91440" rtlCol="0" tIns="45720" vert="horz">
            <a:noAutofit/>
          </a:bodyPr>
          <a:p>
            <a:pPr algn="l"/>
            <a:r>
              <a:rPr b="1" dirty="0" sz="4400" lang="en-US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DRIVING </a:t>
            </a:r>
            <a:r>
              <a:rPr b="1" dirty="0" sz="4000" lang="en-US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4400" lang="en-US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</a:t>
            </a:r>
            <a:r>
              <a:rPr b="1" dirty="0" sz="4000" lang="en-US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4400" lang="en-US">
                <a:solidFill>
                  <a:srgbClr val="E86A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</a:p>
        </p:txBody>
      </p:sp>
      <p:sp>
        <p:nvSpPr>
          <p:cNvPr id="1048588" name="TextBox 3"/>
          <p:cNvSpPr txBox="1"/>
          <p:nvPr/>
        </p:nvSpPr>
        <p:spPr>
          <a:xfrm>
            <a:off x="8543925" y="4157663"/>
            <a:ext cx="3648075" cy="1989367"/>
          </a:xfrm>
          <a:prstGeom prst="rect"/>
        </p:spPr>
        <p:txBody>
          <a:bodyPr bIns="45720" lIns="91440" rIns="91440" rtlCol="0" tIns="45720" vert="horz">
            <a:normAutofit/>
          </a:bodyPr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dirty="0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dirty="0" sz="2400" lang="en-US">
                <a:solidFill>
                  <a:srgbClr val="00B050"/>
                </a:solidFill>
              </a:rPr>
              <a:t> </a:t>
            </a:r>
            <a:r>
              <a:rPr dirty="0" sz="3200" lang="en-US">
                <a:solidFill>
                  <a:srgbClr val="E86A1C"/>
                </a:solidFill>
              </a:rPr>
              <a:t>GROUP-1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dirty="0"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97152" name="Picture 4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171331" y="471488"/>
            <a:ext cx="5801594" cy="3686175"/>
          </a:xfrm>
          <a:prstGeom prst="rect"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1"/>
          <p:cNvSpPr txBox="1"/>
          <p:nvPr/>
        </p:nvSpPr>
        <p:spPr>
          <a:xfrm flipH="1">
            <a:off x="1264919" y="563880"/>
            <a:ext cx="4312921" cy="584775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  <a:endParaRPr b="1" dirty="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72988" y="1252754"/>
            <a:ext cx="9514676" cy="4784229"/>
          </a:xfrm>
          <a:prstGeom prst="rect"/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 idx="4294967295"/>
          </p:nvPr>
        </p:nvSpPr>
        <p:spPr>
          <a:xfrm>
            <a:off x="0" y="296863"/>
            <a:ext cx="8912225" cy="1281112"/>
          </a:xfrm>
        </p:spPr>
        <p:txBody>
          <a:bodyPr/>
          <a:p>
            <a:r>
              <a:rPr dirty="0" lang="en-US"/>
              <a:t>FLOW DIAGRAM:</a:t>
            </a:r>
          </a:p>
        </p:txBody>
      </p:sp>
      <p:pic>
        <p:nvPicPr>
          <p:cNvPr id="209715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07562" y="1351164"/>
            <a:ext cx="6119813" cy="4525854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4"/>
          <p:cNvSpPr>
            <a:spLocks noGrp="1"/>
          </p:cNvSpPr>
          <p:nvPr>
            <p:ph type="title"/>
          </p:nvPr>
        </p:nvSpPr>
        <p:spPr>
          <a:xfrm>
            <a:off x="1681316" y="609600"/>
            <a:ext cx="6803923" cy="780288"/>
          </a:xfrm>
        </p:spPr>
        <p:txBody>
          <a:bodyPr>
            <a:noAutofit/>
          </a:bodyPr>
          <a:p>
            <a:r>
              <a:rPr dirty="0" sz="4000" lang="en-US"/>
              <a:t>SYSTEM OVERVIEW</a:t>
            </a:r>
            <a:endParaRPr dirty="0" sz="4000" lang="en-IN"/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1293993" y="1698424"/>
            <a:ext cx="10190084" cy="5159576"/>
          </a:xfrm>
        </p:spPr>
        <p:txBody>
          <a:bodyPr>
            <a:normAutofit/>
          </a:bodyPr>
          <a:p>
            <a:pPr algn="just" indent="0" marL="0">
              <a:buNone/>
            </a:pP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indent="0" marL="0">
              <a:buNone/>
            </a:pP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“Driving School Management” should support basic functionalities for all below listed users. </a:t>
            </a:r>
          </a:p>
          <a:p>
            <a:pPr algn="just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</a:t>
            </a:r>
          </a:p>
          <a:p>
            <a:pPr algn="just"/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</a:p>
          <a:p>
            <a:pPr algn="just" indent="0" marL="0">
              <a:buNone/>
            </a:pP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indent="0" marL="0">
              <a:buNone/>
            </a:pPr>
            <a:r>
              <a:rPr dirty="0" lang="en-US"/>
              <a:t> </a:t>
            </a:r>
            <a:r>
              <a:rPr b="1" dirty="0" sz="2000"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&amp; Authorization:- </a:t>
            </a:r>
          </a:p>
          <a:p>
            <a:pPr indent="0" marL="0">
              <a:buNone/>
            </a:pPr>
            <a:r>
              <a:rPr b="1"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Any end-user should be authenticated using a unique user-id and password.</a:t>
            </a:r>
          </a:p>
          <a:p>
            <a:pPr algn="just" indent="0" marL="0">
              <a:buNone/>
            </a:pPr>
            <a:r>
              <a:rPr b="1"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Authorization: </a:t>
            </a:r>
            <a:r>
              <a:rPr dirty="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operations supported and allowed would be based on the user type.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 idx="4294967295"/>
          </p:nvPr>
        </p:nvSpPr>
        <p:spPr>
          <a:xfrm>
            <a:off x="0" y="600075"/>
            <a:ext cx="6234113" cy="603250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 FLOW</a:t>
            </a:r>
          </a:p>
        </p:txBody>
      </p:sp>
      <p:sp>
        <p:nvSpPr>
          <p:cNvPr id="1048619" name="Content Placeholder 2"/>
          <p:cNvSpPr>
            <a:spLocks noGrp="1"/>
          </p:cNvSpPr>
          <p:nvPr>
            <p:ph idx="4294967295"/>
          </p:nvPr>
        </p:nvSpPr>
        <p:spPr>
          <a:xfrm>
            <a:off x="0" y="1425575"/>
            <a:ext cx="9753600" cy="2792413"/>
          </a:xfrm>
        </p:spPr>
        <p:txBody>
          <a:bodyPr/>
          <a:p>
            <a:pPr indent="0" marL="0">
              <a:buNone/>
            </a:pP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functional flow of the messages across different application components is shown below. Ex. - Web Application</a:t>
            </a:r>
            <a:r>
              <a:rPr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0" marL="0">
              <a:buNone/>
            </a:pP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None/>
            </a:pPr>
            <a:endParaRPr dirty="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9" name="image1.png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2282301" y="2897508"/>
            <a:ext cx="7903623" cy="3699938"/>
          </a:xfrm>
          <a:prstGeom prst="rect"/>
        </p:spPr>
      </p:pic>
      <p:sp>
        <p:nvSpPr>
          <p:cNvPr id="1048620" name="Rectangle 3"/>
          <p:cNvSpPr/>
          <p:nvPr/>
        </p:nvSpPr>
        <p:spPr>
          <a:xfrm>
            <a:off x="2654710" y="4747477"/>
            <a:ext cx="1779639" cy="412955"/>
          </a:xfrm>
          <a:prstGeom prst="rect"/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endParaRPr dirty="0" lang="en-IN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1" name="TextBox 6"/>
          <p:cNvSpPr txBox="1"/>
          <p:nvPr/>
        </p:nvSpPr>
        <p:spPr>
          <a:xfrm>
            <a:off x="7216877" y="3445754"/>
            <a:ext cx="2536723" cy="461665"/>
          </a:xfrm>
          <a:prstGeom prst="rect"/>
          <a:solidFill>
            <a:schemeClr val="accent4"/>
          </a:solidFill>
        </p:spPr>
        <p:txBody>
          <a:bodyPr rtlCol="0" wrap="square">
            <a:spAutoFit/>
          </a:bodyPr>
          <a:p>
            <a:pPr algn="ctr"/>
            <a:r>
              <a:rPr dirty="0" sz="2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dirty="0" sz="2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4"/>
          <p:cNvSpPr>
            <a:spLocks noGrp="1"/>
          </p:cNvSpPr>
          <p:nvPr>
            <p:ph type="title"/>
          </p:nvPr>
        </p:nvSpPr>
        <p:spPr>
          <a:xfrm>
            <a:off x="1632154" y="570272"/>
            <a:ext cx="8504904" cy="855406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FUNCTIONAL  SPECIFICATIONS</a:t>
            </a:r>
            <a:endParaRPr dirty="0" sz="4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1347019" y="1425678"/>
            <a:ext cx="9999407" cy="4906296"/>
          </a:xfrm>
        </p:spPr>
        <p:txBody>
          <a:bodyPr>
            <a:normAutofit/>
          </a:bodyPr>
          <a:p>
            <a:pPr indent="0" marL="0">
              <a:buNone/>
            </a:pPr>
            <a:endParaRPr b="1" dirty="0" sz="2400"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marL="0">
              <a:buNone/>
            </a:pPr>
            <a:r>
              <a:rPr b="1" dirty="0" sz="2400"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Login | Logout</a:t>
            </a:r>
            <a:r>
              <a:rPr b="1" dirty="0" sz="2000"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indent="0" marL="0">
              <a:buNone/>
            </a:pP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[Web Application - MySQL, Spring-boot, Angular] </a:t>
            </a:r>
          </a:p>
          <a:p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Go to Registration screen when you click on Register link. </a:t>
            </a:r>
          </a:p>
          <a:p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Go to Success screen when you login successfully after entering valid username &amp; password fetched from the database.</a:t>
            </a:r>
          </a:p>
          <a:p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Redirect back to same login screen if username &amp; password are not matching. </a:t>
            </a:r>
          </a:p>
          <a:p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Implement Session tracking for all logged in users before allowing access to application features. Anonymous users should be checked, unless explicitly mentioned.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3"/>
          <p:cNvSpPr>
            <a:spLocks noGrp="1"/>
          </p:cNvSpPr>
          <p:nvPr>
            <p:ph type="title" idx="4294967295"/>
          </p:nvPr>
        </p:nvSpPr>
        <p:spPr>
          <a:xfrm>
            <a:off x="0" y="384175"/>
            <a:ext cx="3638550" cy="698500"/>
          </a:xfrm>
        </p:spPr>
        <p:txBody>
          <a:bodyPr>
            <a:normAutofit/>
          </a:bodyPr>
          <a:p>
            <a:r>
              <a:rPr dirty="0" sz="2000" lang="en-US"/>
              <a:t>Admin Login Page</a:t>
            </a:r>
            <a:endParaRPr dirty="0" sz="2000" lang="en-IN"/>
          </a:p>
        </p:txBody>
      </p:sp>
      <p:pic>
        <p:nvPicPr>
          <p:cNvPr id="209716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3154" b="2509"/>
          <a:stretch>
            <a:fillRect/>
          </a:stretch>
        </p:blipFill>
        <p:spPr>
          <a:xfrm>
            <a:off x="487058" y="1082265"/>
            <a:ext cx="11217884" cy="5775735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 idx="4294967295"/>
          </p:nvPr>
        </p:nvSpPr>
        <p:spPr>
          <a:xfrm>
            <a:off x="0" y="279400"/>
            <a:ext cx="8912225" cy="1281113"/>
          </a:xfrm>
        </p:spPr>
        <p:txBody>
          <a:bodyPr>
            <a:normAutofit/>
          </a:bodyPr>
          <a:p>
            <a:r>
              <a:rPr dirty="0" sz="2000" lang="en-US"/>
              <a:t>Student ReGISTRATION Page</a:t>
            </a:r>
            <a:br>
              <a:rPr dirty="0" sz="2800" lang="en-US"/>
            </a:br>
            <a:endParaRPr dirty="0" sz="2800" lang="en-IN"/>
          </a:p>
        </p:txBody>
      </p:sp>
      <p:pic>
        <p:nvPicPr>
          <p:cNvPr id="2097161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3011" b="4086"/>
          <a:stretch>
            <a:fillRect/>
          </a:stretch>
        </p:blipFill>
        <p:spPr>
          <a:xfrm>
            <a:off x="707923" y="920059"/>
            <a:ext cx="10776154" cy="5631411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 idx="4294967295"/>
          </p:nvPr>
        </p:nvSpPr>
        <p:spPr>
          <a:xfrm>
            <a:off x="0" y="239713"/>
            <a:ext cx="5662613" cy="595312"/>
          </a:xfrm>
        </p:spPr>
        <p:txBody>
          <a:bodyPr>
            <a:normAutofit/>
          </a:bodyPr>
          <a:p>
            <a:r>
              <a:rPr dirty="0" sz="2000" lang="en-US"/>
              <a:t>Student LOgin Page</a:t>
            </a:r>
            <a:endParaRPr dirty="0" sz="2000" lang="en-IN"/>
          </a:p>
        </p:txBody>
      </p:sp>
      <p:pic>
        <p:nvPicPr>
          <p:cNvPr id="2097162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2867" b="3943"/>
          <a:stretch>
            <a:fillRect/>
          </a:stretch>
        </p:blipFill>
        <p:spPr>
          <a:xfrm>
            <a:off x="553329" y="806653"/>
            <a:ext cx="11085342" cy="5810866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 idx="4294967295"/>
          </p:nvPr>
        </p:nvSpPr>
        <p:spPr>
          <a:xfrm>
            <a:off x="0" y="663575"/>
            <a:ext cx="8912225" cy="1281113"/>
          </a:xfrm>
        </p:spPr>
        <p:txBody>
          <a:bodyPr>
            <a:normAutofit/>
          </a:bodyPr>
          <a:p>
            <a:br>
              <a:rPr dirty="0" sz="2800" lang="en-US"/>
            </a:br>
            <a:endParaRPr dirty="0" sz="2800" lang="en-IN"/>
          </a:p>
        </p:txBody>
      </p:sp>
      <p:sp>
        <p:nvSpPr>
          <p:cNvPr id="1048628" name="TextBox 4"/>
          <p:cNvSpPr txBox="1"/>
          <p:nvPr/>
        </p:nvSpPr>
        <p:spPr>
          <a:xfrm>
            <a:off x="346587" y="361023"/>
            <a:ext cx="6100916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PACKAGE DETAILS</a:t>
            </a:r>
            <a:endParaRPr dirty="0" lang="en-IN"/>
          </a:p>
        </p:txBody>
      </p:sp>
      <p:pic>
        <p:nvPicPr>
          <p:cNvPr id="2097163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4158" b="4229"/>
          <a:stretch>
            <a:fillRect/>
          </a:stretch>
        </p:blipFill>
        <p:spPr>
          <a:xfrm>
            <a:off x="378248" y="730355"/>
            <a:ext cx="11467165" cy="590929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extBox 3"/>
          <p:cNvSpPr txBox="1"/>
          <p:nvPr/>
        </p:nvSpPr>
        <p:spPr>
          <a:xfrm>
            <a:off x="159774" y="154546"/>
            <a:ext cx="6100916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LIST OF STUDENTS ENROLLED</a:t>
            </a:r>
            <a:endParaRPr dirty="0" lang="en-IN"/>
          </a:p>
        </p:txBody>
      </p:sp>
      <p:pic>
        <p:nvPicPr>
          <p:cNvPr id="209716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3871" b="3656"/>
          <a:stretch>
            <a:fillRect/>
          </a:stretch>
        </p:blipFill>
        <p:spPr>
          <a:xfrm>
            <a:off x="642678" y="634803"/>
            <a:ext cx="10906643" cy="5673214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 idx="4294967295"/>
          </p:nvPr>
        </p:nvSpPr>
        <p:spPr>
          <a:xfrm>
            <a:off x="2589673" y="320010"/>
            <a:ext cx="6416675" cy="571500"/>
          </a:xfrm>
        </p:spPr>
        <p:txBody>
          <a:bodyPr>
            <a:normAutofit fontScale="90000"/>
          </a:bodyPr>
          <a:p>
            <a:pPr algn="ctr"/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dirty="0" sz="4400" lang="en-IN"/>
          </a:p>
        </p:txBody>
      </p:sp>
      <p:graphicFrame>
        <p:nvGraphicFramePr>
          <p:cNvPr id="4194304" name="Table 6"/>
          <p:cNvGraphicFramePr>
            <a:graphicFrameLocks noGrp="1"/>
          </p:cNvGraphicFramePr>
          <p:nvPr>
            <p:ph idx="4294967295"/>
          </p:nvPr>
        </p:nvGraphicFramePr>
        <p:xfrm>
          <a:off x="1617918" y="1298217"/>
          <a:ext cx="8956163" cy="4807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1645"/>
                <a:gridCol w="5014518"/>
              </a:tblGrid>
              <a:tr h="516873">
                <a:tc>
                  <a:txBody>
                    <a:bodyPr/>
                    <a:p>
                      <a:pPr algn="ctr"/>
                      <a:r>
                        <a:rPr dirty="0" sz="2400" lang="en-US"/>
                        <a:t>ID</a:t>
                      </a:r>
                    </a:p>
                  </a:txBody>
                </a:tc>
                <a:tc>
                  <a:txBody>
                    <a:bodyPr/>
                    <a:p>
                      <a:pPr algn="ctr"/>
                      <a:r>
                        <a:rPr dirty="0" sz="2400" lang="en-US"/>
                        <a:t>NAME</a:t>
                      </a:r>
                    </a:p>
                  </a:txBody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2498438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Aishwarya</a:t>
                      </a:r>
                      <a:r>
                        <a:rPr baseline="0"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G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04176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2498769</a:t>
                      </a:r>
                      <a:endParaRPr dirty="0" sz="2000" lang="en-IN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Mule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Vaibhav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r>
                        <a:rPr dirty="0" lang="en-US">
                          <a:latin typeface="inherit"/>
                        </a:rPr>
                        <a:t>                            </a:t>
                      </a:r>
                      <a:r>
                        <a:rPr dirty="0" sz="2000" lang="en-US">
                          <a:latin typeface="inherit"/>
                        </a:rPr>
                        <a:t>2498745</a:t>
                      </a:r>
                      <a:endParaRPr dirty="0" sz="2000" lang="en-IN">
                        <a:latin typeface="inherit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dirty="0" lang="en-US"/>
                        <a:t>   </a:t>
                      </a:r>
                      <a:r>
                        <a:rPr dirty="0" lang="en-US">
                          <a:latin typeface="inherit"/>
                        </a:rPr>
                        <a:t>ATLA </a:t>
                      </a:r>
                      <a:r>
                        <a:rPr dirty="0" lang="en-US" err="1">
                          <a:latin typeface="inherit"/>
                        </a:rPr>
                        <a:t>Siddishwaramma</a:t>
                      </a:r>
                      <a:endParaRPr dirty="0" lang="en-IN">
                        <a:latin typeface="inherit"/>
                      </a:endParaRPr>
                    </a:p>
                  </a:txBody>
                  <a:tcPr marL="68580" marR="68580" marT="0" marB="0" anchor="ctr"/>
                </a:tc>
              </a:tr>
              <a:tr h="485345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2498463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Martha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Shivalika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</a:t>
                      </a:r>
                      <a:r>
                        <a:rPr dirty="0" sz="2000"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5</a:t>
                      </a:r>
                      <a:r>
                        <a:rPr dirty="0" sz="2000" lang="en-US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4</a:t>
                      </a: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61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Mohamedaslam</a:t>
                      </a:r>
                      <a:r>
                        <a:rPr baseline="0"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O M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2498177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UTTEJ AWASTHI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2498891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Guntur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Gopiraj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2498791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Chimala</a:t>
                      </a: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Purna</a:t>
                      </a: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Chandra Rao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2498779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 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Moulaali</a:t>
                      </a: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Ikbal</a:t>
                      </a:r>
                      <a:r>
                        <a:rPr baseline="0"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baseline="0" dirty="0" sz="2000" lang="en-IN" err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Hujare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5103">
                <a:tc>
                  <a:txBody>
                    <a:bodyPr/>
                    <a:p>
                      <a:pPr algn="ctr"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dirty="0" sz="2000" lang="en-IN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2498032</a:t>
                      </a:r>
                      <a:endParaRPr dirty="0" sz="2000" lang="en-IN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r>
                        <a:rPr dirty="0" lang="en-US"/>
                        <a:t>   </a:t>
                      </a:r>
                      <a:r>
                        <a:rPr dirty="0" sz="2000" lang="en-US" err="1">
                          <a:latin typeface="inherit"/>
                        </a:rPr>
                        <a:t>Sarbojit</a:t>
                      </a:r>
                      <a:r>
                        <a:rPr dirty="0" sz="2000" lang="en-US">
                          <a:latin typeface="inherit"/>
                        </a:rPr>
                        <a:t> </a:t>
                      </a:r>
                      <a:r>
                        <a:rPr dirty="0" sz="2000" lang="en-US" err="1">
                          <a:latin typeface="inherit"/>
                        </a:rPr>
                        <a:t>Singha</a:t>
                      </a:r>
                      <a:r>
                        <a:rPr baseline="0" dirty="0" sz="2000" lang="en-US">
                          <a:latin typeface="inherit"/>
                        </a:rPr>
                        <a:t> Roy</a:t>
                      </a:r>
                      <a:endParaRPr dirty="0" lang="en-IN">
                        <a:latin typeface="inherit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extBox 3"/>
          <p:cNvSpPr txBox="1"/>
          <p:nvPr/>
        </p:nvSpPr>
        <p:spPr>
          <a:xfrm>
            <a:off x="0" y="174211"/>
            <a:ext cx="6100916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ADMIN DASHBOARD</a:t>
            </a:r>
            <a:endParaRPr dirty="0" lang="en-IN"/>
          </a:p>
        </p:txBody>
      </p:sp>
      <p:pic>
        <p:nvPicPr>
          <p:cNvPr id="2097165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2541" b="2541"/>
          <a:stretch>
            <a:fillRect/>
          </a:stretch>
        </p:blipFill>
        <p:spPr>
          <a:xfrm>
            <a:off x="422787" y="543543"/>
            <a:ext cx="11346426" cy="6058107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1822464" y="623026"/>
            <a:ext cx="8105222" cy="753816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 sz="4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2" name="Content Placeholder 2"/>
          <p:cNvSpPr>
            <a:spLocks noGrp="1"/>
          </p:cNvSpPr>
          <p:nvPr>
            <p:ph idx="1"/>
          </p:nvPr>
        </p:nvSpPr>
        <p:spPr>
          <a:xfrm>
            <a:off x="1454113" y="2037559"/>
            <a:ext cx="7223140" cy="3399416"/>
          </a:xfrm>
        </p:spPr>
        <p:txBody>
          <a:bodyPr>
            <a:normAutofit/>
          </a:bodyPr>
          <a:p>
            <a:pPr algn="just">
              <a:buFont typeface="Wingdings" panose="05000000000000000000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Attendance, vehicles,and trainers.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This helps to increase business.</a:t>
            </a: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0644" t="12617" r="10485" b="30824"/>
          <a:stretch>
            <a:fillRect/>
          </a:stretch>
        </p:blipFill>
        <p:spPr>
          <a:xfrm>
            <a:off x="1406011" y="602223"/>
            <a:ext cx="9615949" cy="3878827"/>
          </a:xfrm>
          <a:prstGeom prst="rect"/>
          <a:effectLst>
            <a:glow>
              <a:schemeClr val="accent1">
                <a:alpha val="99000"/>
              </a:schemeClr>
            </a:glow>
          </a:effectLst>
        </p:spPr>
      </p:pic>
      <p:sp>
        <p:nvSpPr>
          <p:cNvPr id="1048633" name="Content Placeholder 2"/>
          <p:cNvSpPr>
            <a:spLocks noGrp="1"/>
          </p:cNvSpPr>
          <p:nvPr>
            <p:ph idx="1"/>
          </p:nvPr>
        </p:nvSpPr>
        <p:spPr>
          <a:xfrm>
            <a:off x="2067232" y="2979173"/>
            <a:ext cx="8057535" cy="3003755"/>
          </a:xfrm>
        </p:spPr>
        <p:txBody>
          <a:bodyPr>
            <a:normAutofit fontScale="98958" lnSpcReduction="10000"/>
          </a:bodyPr>
          <a:p>
            <a:pPr algn="ctr" indent="0" marL="0">
              <a:buNone/>
            </a:pPr>
            <a:endParaRPr dirty="0" sz="9600" lang="en-US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indent="0" marL="0">
              <a:buNone/>
            </a:pPr>
            <a:r>
              <a:rPr dirty="0" sz="9600" lang="en-US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dirty="0" sz="9600" lang="en-IN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4651375" cy="874713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dirty="0" sz="4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86" name="Content Placeholder 2"/>
          <p:cNvSpPr>
            <a:spLocks noGrp="1"/>
          </p:cNvSpPr>
          <p:nvPr>
            <p:ph idx="4294967295"/>
          </p:nvPr>
        </p:nvSpPr>
        <p:spPr>
          <a:xfrm>
            <a:off x="0" y="776288"/>
            <a:ext cx="8977313" cy="5305425"/>
          </a:xfrm>
        </p:spPr>
        <p:txBody>
          <a:bodyPr>
            <a:normAutofit/>
          </a:bodyPr>
          <a:p>
            <a:pPr indent="0" marL="0">
              <a:buNone/>
            </a:pPr>
            <a:endParaRPr dirty="0" sz="2000"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Student Module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dirty="0" sz="2000"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indent="0" marL="0">
              <a:buNone/>
            </a:pP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 idx="4294967295"/>
          </p:nvPr>
        </p:nvSpPr>
        <p:spPr>
          <a:xfrm>
            <a:off x="0" y="471488"/>
            <a:ext cx="6719888" cy="895350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 sz="4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0" name="TextBox 5"/>
          <p:cNvSpPr txBox="1"/>
          <p:nvPr/>
        </p:nvSpPr>
        <p:spPr>
          <a:xfrm>
            <a:off x="1071716" y="1838633"/>
            <a:ext cx="10205883" cy="3447098"/>
          </a:xfrm>
          <a:prstGeom prst="rect"/>
          <a:noFill/>
        </p:spPr>
        <p:txBody>
          <a:bodyPr rtlCol="0" wrap="square">
            <a:spAutoFit/>
          </a:bodyPr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 and wealth very much and ensure driving-training school’s information resource to be utilized effectively</a:t>
            </a:r>
            <a:r>
              <a:rPr b="0" dirty="0" sz="2000" i="0" lang="en-US"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endParaRPr dirty="0" sz="2000" i="0" lang="en-US">
              <a:effectLst/>
              <a:latin typeface="Times New Roman" pitchFamily="18" charset="0"/>
              <a:cs typeface="Times New Roman" pitchFamily="18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endParaRPr b="0" dirty="0" sz="2000" i="0" lang="en-US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b="0" dirty="0" sz="2000" i="0"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itchFamily="18" charset="0"/>
                <a:cs typeface="Times New Roman" pitchFamily="18" charset="0"/>
              </a:rPr>
              <a:t>It is a web-based application for maintaining records of car and training school. It will maintain the record of entire students at driving school.</a:t>
            </a:r>
            <a:br>
              <a:rPr dirty="0" sz="2000" lang="en-US">
                <a:latin typeface="Times New Roman" pitchFamily="18" charset="0"/>
                <a:cs typeface="Times New Roman" pitchFamily="18" charset="0"/>
              </a:rPr>
            </a:br>
            <a:endParaRPr b="0" dirty="0" sz="2000" i="0"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marL="285750">
              <a:buFont typeface="Arial" panose="020B0604020202020204" pitchFamily="34" charset="0"/>
              <a:buChar char="•"/>
            </a:pPr>
            <a:endParaRPr b="0" dirty="0" sz="2000" i="0"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indent="-285750" marL="285750">
              <a:buFont typeface="Arial" panose="020B0604020202020204" pitchFamily="34" charset="0"/>
              <a:buChar char="•"/>
            </a:pPr>
            <a:r>
              <a:rPr dirty="0" sz="2000" lang="en-US">
                <a:latin typeface="Times New Roman" pitchFamily="18" charset="0"/>
                <a:cs typeface="Times New Roman" pitchFamily="18" charset="0"/>
              </a:rPr>
              <a:t>This application automates manual tasks by managing all records of student’s admission, Attendance,vehicles,and trainers.</a:t>
            </a:r>
            <a:endParaRPr b="0" dirty="0" sz="1800" i="0" lang="en-US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1745221" y="606482"/>
            <a:ext cx="6828798" cy="710378"/>
          </a:xfrm>
        </p:spPr>
        <p:txBody>
          <a:bodyPr>
            <a:normAutofit fontScale="90000"/>
          </a:bodyPr>
          <a:p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dirty="0" sz="28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dirty="0" sz="44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dirty="0" sz="44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596" name="Rectangle 3"/>
          <p:cNvSpPr/>
          <p:nvPr/>
        </p:nvSpPr>
        <p:spPr>
          <a:xfrm>
            <a:off x="1069731" y="1611143"/>
            <a:ext cx="7687408" cy="6492240"/>
          </a:xfrm>
          <a:prstGeom prst="rect"/>
        </p:spPr>
        <p:txBody>
          <a:bodyPr wrap="square">
            <a:spAutoFit/>
          </a:bodyPr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This Advanced Driving School Management system can reduce the efforts of human power.</a:t>
            </a:r>
          </a:p>
          <a:p>
            <a:endParaRPr dirty="0" sz="24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It will maintain the record of entire students at driving school.</a:t>
            </a:r>
          </a:p>
          <a:p>
            <a:pPr indent="-342900" marL="342900">
              <a:buFont typeface="Wingdings" pitchFamily="2" charset="2"/>
              <a:buChar char="§"/>
            </a:pPr>
            <a:endParaRPr dirty="0" sz="24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This application automates manual tasks by managing all records.</a:t>
            </a:r>
          </a:p>
          <a:p>
            <a:pPr indent="-342900" marL="342900">
              <a:buFont typeface="Wingdings" pitchFamily="2" charset="2"/>
              <a:buChar char="§"/>
            </a:pPr>
            <a:endParaRPr dirty="0" sz="24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r>
              <a:rPr dirty="0" sz="2400" lang="en-US">
                <a:latin typeface="Times New Roman" pitchFamily="18" charset="0"/>
                <a:cs typeface="Times New Roman" pitchFamily="18" charset="0"/>
              </a:rPr>
              <a:t>It is a web-based application for maintaining records.</a:t>
            </a:r>
          </a:p>
          <a:p>
            <a:pPr indent="-342900" marL="342900">
              <a:buFont typeface="Wingdings" pitchFamily="2" charset="2"/>
              <a:buChar char="§"/>
            </a:pPr>
            <a:endParaRPr dirty="0" sz="24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pPr indent="-342900" marL="342900">
              <a:buFont typeface="Wingdings" pitchFamily="2" charset="2"/>
              <a:buChar char="§"/>
            </a:pPr>
            <a:endParaRPr dirty="0" sz="2000" lang="en-US">
              <a:latin typeface="Times New Roman" pitchFamily="18" charset="0"/>
              <a:cs typeface="Times New Roman" pitchFamily="18" charset="0"/>
            </a:endParaRPr>
          </a:p>
          <a:p>
            <a:endParaRPr dirty="0" sz="2000"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1683469" y="647041"/>
            <a:ext cx="5698950" cy="704166"/>
          </a:xfrm>
        </p:spPr>
        <p:txBody>
          <a:bodyPr>
            <a:noAutofit/>
          </a:bodyPr>
          <a:p>
            <a:r>
              <a:rPr dirty="0" sz="4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dirty="0" sz="4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Content Placeholder 2"/>
          <p:cNvSpPr>
            <a:spLocks noGrp="1"/>
          </p:cNvSpPr>
          <p:nvPr>
            <p:ph idx="1"/>
          </p:nvPr>
        </p:nvSpPr>
        <p:spPr>
          <a:xfrm>
            <a:off x="1278194" y="1905853"/>
            <a:ext cx="6528620" cy="2857877"/>
          </a:xfrm>
        </p:spPr>
        <p:txBody>
          <a:bodyPr>
            <a:normAutofit/>
          </a:bodyPr>
          <a:p>
            <a:pPr algn="just"/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Front end: Angular</a:t>
            </a:r>
          </a:p>
          <a:p>
            <a:pPr algn="just"/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Spring Boot</a:t>
            </a:r>
          </a:p>
          <a:p>
            <a:pPr algn="just"/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Back-end: Hibernate      ,   MY SQL</a:t>
            </a:r>
          </a:p>
          <a:p>
            <a:pPr algn="just"/>
            <a:r>
              <a:rPr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Server: Tomcat 9.0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raphic 3" descr="Man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55739" y="2663720"/>
            <a:ext cx="914400" cy="914400"/>
          </a:xfrm>
          <a:prstGeom prst="rect"/>
        </p:spPr>
      </p:pic>
      <p:sp>
        <p:nvSpPr>
          <p:cNvPr id="1048604" name="TextBox 4"/>
          <p:cNvSpPr txBox="1"/>
          <p:nvPr/>
        </p:nvSpPr>
        <p:spPr>
          <a:xfrm>
            <a:off x="934066" y="3652295"/>
            <a:ext cx="1101866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/>
              <a:t>Admin</a:t>
            </a:r>
            <a:endParaRPr dirty="0" lang="en-IN"/>
          </a:p>
        </p:txBody>
      </p:sp>
      <p:sp>
        <p:nvSpPr>
          <p:cNvPr id="1048605" name="Rectangle 5"/>
          <p:cNvSpPr/>
          <p:nvPr/>
        </p:nvSpPr>
        <p:spPr>
          <a:xfrm>
            <a:off x="3831311" y="400924"/>
            <a:ext cx="4239601" cy="5634516"/>
          </a:xfrm>
          <a:prstGeom prst="rect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 rtlCol="0"/>
          <a:p>
            <a:pPr algn="ctr"/>
            <a:endParaRPr dirty="0" lang="en-IN">
              <a:latin typeface="Trebuchet MS" panose="020B0603020202020204" pitchFamily="34" charset="0"/>
            </a:endParaRPr>
          </a:p>
        </p:txBody>
      </p:sp>
      <p:sp>
        <p:nvSpPr>
          <p:cNvPr id="1048606" name="Oval 7"/>
          <p:cNvSpPr/>
          <p:nvPr/>
        </p:nvSpPr>
        <p:spPr>
          <a:xfrm>
            <a:off x="4014927" y="608004"/>
            <a:ext cx="3906174" cy="515370"/>
          </a:xfrm>
          <a:prstGeom prst="ellipse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Register into portal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07" name="Oval 8"/>
          <p:cNvSpPr/>
          <p:nvPr/>
        </p:nvSpPr>
        <p:spPr>
          <a:xfrm>
            <a:off x="3895079" y="4584660"/>
            <a:ext cx="4026022" cy="528938"/>
          </a:xfrm>
          <a:prstGeom prst="ellipse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view the  portal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08" name="Oval 9"/>
          <p:cNvSpPr/>
          <p:nvPr/>
        </p:nvSpPr>
        <p:spPr>
          <a:xfrm>
            <a:off x="3969928" y="3697043"/>
            <a:ext cx="3906174" cy="528938"/>
          </a:xfrm>
          <a:prstGeom prst="ellipse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r>
              <a:rPr dirty="0" lang="en-IN">
                <a:solidFill>
                  <a:schemeClr val="tx1"/>
                </a:solidFill>
              </a:rPr>
              <a:t>Maintain Records</a:t>
            </a:r>
          </a:p>
        </p:txBody>
      </p:sp>
      <p:pic>
        <p:nvPicPr>
          <p:cNvPr id="2097154" name="Graphic 11" descr="Man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9846552" y="2655929"/>
            <a:ext cx="914400" cy="914400"/>
          </a:xfrm>
          <a:prstGeom prst="rect"/>
        </p:spPr>
      </p:pic>
      <p:sp>
        <p:nvSpPr>
          <p:cNvPr id="1048609" name="TextBox 15"/>
          <p:cNvSpPr txBox="1"/>
          <p:nvPr/>
        </p:nvSpPr>
        <p:spPr>
          <a:xfrm>
            <a:off x="9779195" y="3619276"/>
            <a:ext cx="1175409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  Student</a:t>
            </a:r>
            <a:endParaRPr dirty="0" lang="en-IN"/>
          </a:p>
        </p:txBody>
      </p:sp>
      <p:sp>
        <p:nvSpPr>
          <p:cNvPr id="1048610" name="Oval 16"/>
          <p:cNvSpPr/>
          <p:nvPr/>
        </p:nvSpPr>
        <p:spPr>
          <a:xfrm>
            <a:off x="3979205" y="2613480"/>
            <a:ext cx="3906174" cy="528938"/>
          </a:xfrm>
          <a:prstGeom prst="ellipse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Manage Records</a:t>
            </a:r>
            <a:endParaRPr dirty="0" lang="en-IN">
              <a:solidFill>
                <a:schemeClr val="tx1"/>
              </a:solidFill>
            </a:endParaRPr>
          </a:p>
        </p:txBody>
      </p:sp>
      <p:sp>
        <p:nvSpPr>
          <p:cNvPr id="1048611" name="Oval 17"/>
          <p:cNvSpPr/>
          <p:nvPr/>
        </p:nvSpPr>
        <p:spPr>
          <a:xfrm>
            <a:off x="3878434" y="5506502"/>
            <a:ext cx="4026022" cy="528937"/>
          </a:xfrm>
          <a:prstGeom prst="ellipse"/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anchor="ctr" rtlCol="0"/>
          <a:p>
            <a:pPr algn="ctr"/>
            <a:r>
              <a:rPr dirty="0" lang="en-IN"/>
              <a:t> </a:t>
            </a:r>
            <a:r>
              <a:rPr dirty="0" lang="en-IN">
                <a:solidFill>
                  <a:schemeClr val="tx1"/>
                </a:solidFill>
              </a:rPr>
              <a:t>select trainers</a:t>
            </a:r>
          </a:p>
        </p:txBody>
      </p:sp>
      <p:cxnSp>
        <p:nvCxnSpPr>
          <p:cNvPr id="3145733" name="Straight Arrow Connector 22"/>
          <p:cNvCxnSpPr>
            <a:cxnSpLocks/>
            <a:endCxn id="1048612" idx="6"/>
          </p:cNvCxnSpPr>
          <p:nvPr/>
        </p:nvCxnSpPr>
        <p:spPr>
          <a:xfrm flipV="1">
            <a:off x="1800693" y="1873821"/>
            <a:ext cx="2217539" cy="1146380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4" name="Straight Arrow Connector 24"/>
          <p:cNvCxnSpPr>
            <a:cxnSpLocks/>
            <a:endCxn id="1048610" idx="2"/>
          </p:cNvCxnSpPr>
          <p:nvPr/>
        </p:nvCxnSpPr>
        <p:spPr>
          <a:xfrm flipV="1">
            <a:off x="1781230" y="2877949"/>
            <a:ext cx="2197975" cy="353956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5" name="Straight Arrow Connector 26"/>
          <p:cNvCxnSpPr>
            <a:cxnSpLocks/>
          </p:cNvCxnSpPr>
          <p:nvPr/>
        </p:nvCxnSpPr>
        <p:spPr>
          <a:xfrm flipH="1" flipV="1">
            <a:off x="7904456" y="895251"/>
            <a:ext cx="2051111" cy="1868762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6" name="Straight Arrow Connector 32"/>
          <p:cNvCxnSpPr>
            <a:cxnSpLocks/>
            <a:endCxn id="1048607" idx="6"/>
          </p:cNvCxnSpPr>
          <p:nvPr/>
        </p:nvCxnSpPr>
        <p:spPr>
          <a:xfrm flipH="1">
            <a:off x="7921101" y="3355195"/>
            <a:ext cx="2034466" cy="1493934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7" name="Straight Arrow Connector 12"/>
          <p:cNvCxnSpPr>
            <a:cxnSpLocks/>
            <a:endCxn id="1048612" idx="2"/>
          </p:cNvCxnSpPr>
          <p:nvPr/>
        </p:nvCxnSpPr>
        <p:spPr>
          <a:xfrm flipH="1" flipV="1">
            <a:off x="7868734" y="1873821"/>
            <a:ext cx="2059344" cy="1146380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5738" name="Straight Arrow Connector 34"/>
          <p:cNvCxnSpPr>
            <a:cxnSpLocks/>
          </p:cNvCxnSpPr>
          <p:nvPr/>
        </p:nvCxnSpPr>
        <p:spPr>
          <a:xfrm flipH="1">
            <a:off x="7850356" y="3490775"/>
            <a:ext cx="2144800" cy="2192886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8612" name="Oval 1"/>
          <p:cNvSpPr/>
          <p:nvPr/>
        </p:nvSpPr>
        <p:spPr>
          <a:xfrm flipH="1">
            <a:off x="4018232" y="1615058"/>
            <a:ext cx="3850502" cy="517525"/>
          </a:xfrm>
          <a:prstGeom prst="ellipse"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 rtlCol="0"/>
          <a:p>
            <a:pPr algn="ctr"/>
            <a:r>
              <a:rPr dirty="0" lang="en-US">
                <a:solidFill>
                  <a:schemeClr val="tx1"/>
                </a:solidFill>
              </a:rPr>
              <a:t>Login into portal</a:t>
            </a:r>
          </a:p>
        </p:txBody>
      </p:sp>
      <p:cxnSp>
        <p:nvCxnSpPr>
          <p:cNvPr id="3145739" name="Straight Arrow Connector 29"/>
          <p:cNvCxnSpPr>
            <a:cxnSpLocks/>
            <a:endCxn id="1048608" idx="2"/>
          </p:cNvCxnSpPr>
          <p:nvPr/>
        </p:nvCxnSpPr>
        <p:spPr>
          <a:xfrm>
            <a:off x="1742552" y="3496374"/>
            <a:ext cx="2227376" cy="465138"/>
          </a:xfrm>
          <a:prstGeom prst="straightConnector1"/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2192594" y="363793"/>
            <a:ext cx="6666270" cy="5847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b="1" dirty="0" sz="20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 sz="3200"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b="1" dirty="0" sz="20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444407" y="1140643"/>
            <a:ext cx="7170933" cy="5244516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47937" y="809625"/>
            <a:ext cx="7096125" cy="5238750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lastClr="000000" val="windowText"/>
      </a:dk1>
      <a:lt1>
        <a:sysClr lastClr="FFFFFF" val="window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r="13500000" dist="12700">
              <a:srgbClr val="000000">
                <a:alpha val="45000"/>
              </a:srgbClr>
            </a:innerShdw>
          </a:effectLst>
        </a:effectStyle>
        <a:effectStyle>
          <a:effectLst>
            <a:outerShdw blurRad="50800" dir="5400000" dist="381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dir="t" rig="threeP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INSURANCE MANAGEMENT SYSTRM</dc:title>
  <dc:creator>Vishalini</dc:creator>
  <cp:lastModifiedBy>Moulaali Hujare</cp:lastModifiedBy>
  <dcterms:created xsi:type="dcterms:W3CDTF">2022-02-22T18:30:00Z</dcterms:created>
  <dcterms:modified xsi:type="dcterms:W3CDTF">2022-05-12T06:08:57Z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a7cf3cd9ffa1444894cad18713ca1b59</vt:lpwstr>
  </property>
  <property fmtid="{D5CDD505-2E9C-101B-9397-08002B2CF9AE}" pid="3" name="KSOProductBuildVer">
    <vt:lpwstr>1033-11.2.0.11042</vt:lpwstr>
  </property>
</Properties>
</file>